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50E47-5510-4477-9E72-098C877129D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4A1E35-44B7-4C29-B300-EB6BB9B31D09}">
      <dgm:prSet phldrT="[Текст]" custT="1"/>
      <dgm:spPr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  <a:ln>
          <a:solidFill>
            <a:srgbClr val="002060"/>
          </a:solidFill>
        </a:ln>
      </dgm:spPr>
      <dgm:t>
        <a:bodyPr/>
        <a:lstStyle/>
        <a:p>
          <a:r>
            <a: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ИД</a:t>
          </a:r>
          <a:endParaRPr lang="ru-RU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5F8FA8-ADE9-4FF6-9909-189B0B2576F7}" type="parTrans" cxnId="{1980818B-A61F-46EE-9AC6-A0B47766A077}">
      <dgm:prSet/>
      <dgm:spPr/>
      <dgm:t>
        <a:bodyPr/>
        <a:lstStyle/>
        <a:p>
          <a:endParaRPr lang="ru-RU"/>
        </a:p>
      </dgm:t>
    </dgm:pt>
    <dgm:pt modelId="{802B0D4F-853A-4F3B-83BC-89C6C9645535}" type="sibTrans" cxnId="{1980818B-A61F-46EE-9AC6-A0B47766A077}">
      <dgm:prSet/>
      <dgm:spPr/>
      <dgm:t>
        <a:bodyPr/>
        <a:lstStyle/>
        <a:p>
          <a:endParaRPr lang="ru-RU"/>
        </a:p>
      </dgm:t>
    </dgm:pt>
    <dgm:pt modelId="{B16E2D62-A88C-4E2D-B3E4-4F2985AE9A0B}">
      <dgm:prSet phldrT="[Текст]" cust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>
          <a:solidFill>
            <a:srgbClr val="00206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прослушивание историй , рассматривание иллюстраций</a:t>
          </a:r>
        </a:p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и текста</a:t>
          </a:r>
          <a:endParaRPr lang="ru-RU" sz="1400" b="1" dirty="0">
            <a:solidFill>
              <a:srgbClr val="002060"/>
            </a:solidFill>
          </a:endParaRPr>
        </a:p>
      </dgm:t>
    </dgm:pt>
    <dgm:pt modelId="{7DA40D56-DFFE-4BB9-BC94-ED4AA497BB50}" type="parTrans" cxnId="{B14BAB8B-8423-4F36-A4AB-D9CE7A34F4E8}">
      <dgm:prSet/>
      <dgm:spPr/>
      <dgm:t>
        <a:bodyPr/>
        <a:lstStyle/>
        <a:p>
          <a:endParaRPr lang="ru-RU"/>
        </a:p>
      </dgm:t>
    </dgm:pt>
    <dgm:pt modelId="{8E232F49-62EB-48C1-AE28-31250ADF8A9E}" type="sibTrans" cxnId="{B14BAB8B-8423-4F36-A4AB-D9CE7A34F4E8}">
      <dgm:prSet/>
      <dgm:spPr/>
      <dgm:t>
        <a:bodyPr/>
        <a:lstStyle/>
        <a:p>
          <a:endParaRPr lang="ru-RU"/>
        </a:p>
      </dgm:t>
    </dgm:pt>
    <dgm:pt modelId="{33D6D95B-5D34-48DD-9786-16ED46B6E9DE}">
      <dgm:prSet phldrT="[Текст]" cust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>
          <a:solidFill>
            <a:srgbClr val="00206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просмотр видео- , аудиофайлов,  диафильмов </a:t>
          </a:r>
          <a:endParaRPr lang="ru-RU" sz="1400" b="1" dirty="0">
            <a:solidFill>
              <a:srgbClr val="002060"/>
            </a:solidFill>
          </a:endParaRPr>
        </a:p>
      </dgm:t>
    </dgm:pt>
    <dgm:pt modelId="{E023C7C7-1D1E-4579-BC63-B32D3FBFC016}" type="parTrans" cxnId="{A43BF6E9-4E84-4A75-9C97-D57B096B3557}">
      <dgm:prSet/>
      <dgm:spPr/>
      <dgm:t>
        <a:bodyPr/>
        <a:lstStyle/>
        <a:p>
          <a:endParaRPr lang="ru-RU"/>
        </a:p>
      </dgm:t>
    </dgm:pt>
    <dgm:pt modelId="{ECC12F6D-6826-4F24-A9DA-9906344448E4}" type="sibTrans" cxnId="{A43BF6E9-4E84-4A75-9C97-D57B096B3557}">
      <dgm:prSet/>
      <dgm:spPr/>
      <dgm:t>
        <a:bodyPr/>
        <a:lstStyle/>
        <a:p>
          <a:endParaRPr lang="ru-RU"/>
        </a:p>
      </dgm:t>
    </dgm:pt>
    <dgm:pt modelId="{8B2CFB02-9226-4A1B-A821-0D55745E7C3B}">
      <dgm:prSet phldrT="[Текст]" custT="1"/>
      <dgm:spPr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  <a:ln>
          <a:solidFill>
            <a:srgbClr val="00206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интерактивные игры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DAD8A-191D-4873-BD6A-2DDBE3FB50C4}" type="parTrans" cxnId="{60E8CE1F-DE9D-430E-93EC-BDB3D3485CFC}">
      <dgm:prSet/>
      <dgm:spPr/>
      <dgm:t>
        <a:bodyPr/>
        <a:lstStyle/>
        <a:p>
          <a:endParaRPr lang="ru-RU"/>
        </a:p>
      </dgm:t>
    </dgm:pt>
    <dgm:pt modelId="{B94E5DAC-8E64-4A1F-B262-3B71B0A00395}" type="sibTrans" cxnId="{60E8CE1F-DE9D-430E-93EC-BDB3D3485CFC}">
      <dgm:prSet/>
      <dgm:spPr/>
      <dgm:t>
        <a:bodyPr/>
        <a:lstStyle/>
        <a:p>
          <a:endParaRPr lang="ru-RU"/>
        </a:p>
      </dgm:t>
    </dgm:pt>
    <dgm:pt modelId="{9F6F78F5-DCE9-406E-ADAC-17ABCE8B2C42}">
      <dgm:prSet phldrT="[Текст]" cust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>
          <a:solidFill>
            <a:srgbClr val="00206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просмотр презентаций</a:t>
          </a:r>
          <a:r>
            <a:rPr lang="ru-RU" sz="7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; </a:t>
          </a:r>
          <a:endParaRPr lang="ru-RU" sz="700" dirty="0"/>
        </a:p>
      </dgm:t>
    </dgm:pt>
    <dgm:pt modelId="{3C592D45-CB68-42D3-98F7-C7BD8B41C3C0}" type="parTrans" cxnId="{116392EB-8D04-467F-AA9F-6263CD61844C}">
      <dgm:prSet/>
      <dgm:spPr/>
      <dgm:t>
        <a:bodyPr/>
        <a:lstStyle/>
        <a:p>
          <a:endParaRPr lang="ru-RU"/>
        </a:p>
      </dgm:t>
    </dgm:pt>
    <dgm:pt modelId="{B1C13AAA-1BB7-48DD-A2BC-8F3483790151}" type="sibTrans" cxnId="{116392EB-8D04-467F-AA9F-6263CD61844C}">
      <dgm:prSet/>
      <dgm:spPr/>
      <dgm:t>
        <a:bodyPr/>
        <a:lstStyle/>
        <a:p>
          <a:endParaRPr lang="ru-RU"/>
        </a:p>
      </dgm:t>
    </dgm:pt>
    <dgm:pt modelId="{3BA25105-D975-4FF2-ADCE-94F63A553332}" type="pres">
      <dgm:prSet presAssocID="{F3250E47-5510-4477-9E72-098C877129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DCB158-43AA-469C-BE29-F8E702209FDC}" type="pres">
      <dgm:prSet presAssocID="{6D4A1E35-44B7-4C29-B300-EB6BB9B31D09}" presName="centerShape" presStyleLbl="node0" presStyleIdx="0" presStyleCnt="1"/>
      <dgm:spPr/>
      <dgm:t>
        <a:bodyPr/>
        <a:lstStyle/>
        <a:p>
          <a:endParaRPr lang="ru-RU"/>
        </a:p>
      </dgm:t>
    </dgm:pt>
    <dgm:pt modelId="{64C169CD-DB3B-435F-A068-D499C0ADBE13}" type="pres">
      <dgm:prSet presAssocID="{B16E2D62-A88C-4E2D-B3E4-4F2985AE9A0B}" presName="node" presStyleLbl="node1" presStyleIdx="0" presStyleCnt="4" custScaleX="186983" custScaleY="148747" custRadScaleRad="114938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B3259-F143-4174-BF8F-5F847C5AC7EC}" type="pres">
      <dgm:prSet presAssocID="{B16E2D62-A88C-4E2D-B3E4-4F2985AE9A0B}" presName="dummy" presStyleCnt="0"/>
      <dgm:spPr/>
    </dgm:pt>
    <dgm:pt modelId="{99C06655-C46E-4FEC-883D-81CF0F68994B}" type="pres">
      <dgm:prSet presAssocID="{8E232F49-62EB-48C1-AE28-31250ADF8A9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120801F-9D8F-4092-BC9D-5285957C5111}" type="pres">
      <dgm:prSet presAssocID="{33D6D95B-5D34-48DD-9786-16ED46B6E9DE}" presName="node" presStyleLbl="node1" presStyleIdx="1" presStyleCnt="4" custScaleX="237593" custScaleY="138025" custRadScaleRad="148491" custRadScaleInc="-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CA058-1F24-4AA5-AE8A-91D15E579E2B}" type="pres">
      <dgm:prSet presAssocID="{33D6D95B-5D34-48DD-9786-16ED46B6E9DE}" presName="dummy" presStyleCnt="0"/>
      <dgm:spPr/>
    </dgm:pt>
    <dgm:pt modelId="{91CE4A43-E8C1-45A0-9C63-4645A2E9BADE}" type="pres">
      <dgm:prSet presAssocID="{ECC12F6D-6826-4F24-A9DA-9906344448E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EBB05B0-9053-4787-A004-190D193DF762}" type="pres">
      <dgm:prSet presAssocID="{8B2CFB02-9226-4A1B-A821-0D55745E7C3B}" presName="node" presStyleLbl="node1" presStyleIdx="2" presStyleCnt="4" custScaleX="207390" custScaleY="152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938EA-C89F-4643-B0E7-DB936369A371}" type="pres">
      <dgm:prSet presAssocID="{8B2CFB02-9226-4A1B-A821-0D55745E7C3B}" presName="dummy" presStyleCnt="0"/>
      <dgm:spPr/>
    </dgm:pt>
    <dgm:pt modelId="{AB1C276D-33F6-4DE7-B036-877964B8A10E}" type="pres">
      <dgm:prSet presAssocID="{B94E5DAC-8E64-4A1F-B262-3B71B0A0039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71F1E4E-F011-41D2-8165-180D109EA008}" type="pres">
      <dgm:prSet presAssocID="{9F6F78F5-DCE9-406E-ADAC-17ABCE8B2C42}" presName="node" presStyleLbl="node1" presStyleIdx="3" presStyleCnt="4" custScaleX="208100" custScaleY="128987" custRadScaleRad="119008" custRadScaleInc="-4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2570A-5B48-459C-AAC9-30B2625FC599}" type="pres">
      <dgm:prSet presAssocID="{9F6F78F5-DCE9-406E-ADAC-17ABCE8B2C42}" presName="dummy" presStyleCnt="0"/>
      <dgm:spPr/>
    </dgm:pt>
    <dgm:pt modelId="{D57B40C9-B0E7-4D7A-890F-44F79424DFE5}" type="pres">
      <dgm:prSet presAssocID="{B1C13AAA-1BB7-48DD-A2BC-8F3483790151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A43BF6E9-4E84-4A75-9C97-D57B096B3557}" srcId="{6D4A1E35-44B7-4C29-B300-EB6BB9B31D09}" destId="{33D6D95B-5D34-48DD-9786-16ED46B6E9DE}" srcOrd="1" destOrd="0" parTransId="{E023C7C7-1D1E-4579-BC63-B32D3FBFC016}" sibTransId="{ECC12F6D-6826-4F24-A9DA-9906344448E4}"/>
    <dgm:cxn modelId="{1E6B388D-71EE-4FF8-9415-03E6B6F8FB47}" type="presOf" srcId="{ECC12F6D-6826-4F24-A9DA-9906344448E4}" destId="{91CE4A43-E8C1-45A0-9C63-4645A2E9BADE}" srcOrd="0" destOrd="0" presId="urn:microsoft.com/office/officeart/2005/8/layout/radial6"/>
    <dgm:cxn modelId="{116392EB-8D04-467F-AA9F-6263CD61844C}" srcId="{6D4A1E35-44B7-4C29-B300-EB6BB9B31D09}" destId="{9F6F78F5-DCE9-406E-ADAC-17ABCE8B2C42}" srcOrd="3" destOrd="0" parTransId="{3C592D45-CB68-42D3-98F7-C7BD8B41C3C0}" sibTransId="{B1C13AAA-1BB7-48DD-A2BC-8F3483790151}"/>
    <dgm:cxn modelId="{0800DAAF-0096-4428-BFA3-F7AF93C88A8E}" type="presOf" srcId="{9F6F78F5-DCE9-406E-ADAC-17ABCE8B2C42}" destId="{971F1E4E-F011-41D2-8165-180D109EA008}" srcOrd="0" destOrd="0" presId="urn:microsoft.com/office/officeart/2005/8/layout/radial6"/>
    <dgm:cxn modelId="{736CD7C0-9D74-4297-92DE-9658CCEB978A}" type="presOf" srcId="{8E232F49-62EB-48C1-AE28-31250ADF8A9E}" destId="{99C06655-C46E-4FEC-883D-81CF0F68994B}" srcOrd="0" destOrd="0" presId="urn:microsoft.com/office/officeart/2005/8/layout/radial6"/>
    <dgm:cxn modelId="{3D5CAF52-5A9E-4780-91B0-F39E0C33CCDF}" type="presOf" srcId="{B94E5DAC-8E64-4A1F-B262-3B71B0A00395}" destId="{AB1C276D-33F6-4DE7-B036-877964B8A10E}" srcOrd="0" destOrd="0" presId="urn:microsoft.com/office/officeart/2005/8/layout/radial6"/>
    <dgm:cxn modelId="{E836A8EE-E92B-4393-AF12-69D502DC02EB}" type="presOf" srcId="{8B2CFB02-9226-4A1B-A821-0D55745E7C3B}" destId="{EEBB05B0-9053-4787-A004-190D193DF762}" srcOrd="0" destOrd="0" presId="urn:microsoft.com/office/officeart/2005/8/layout/radial6"/>
    <dgm:cxn modelId="{EEDC9B71-842D-4B88-AFF3-905C1BF98A07}" type="presOf" srcId="{33D6D95B-5D34-48DD-9786-16ED46B6E9DE}" destId="{7120801F-9D8F-4092-BC9D-5285957C5111}" srcOrd="0" destOrd="0" presId="urn:microsoft.com/office/officeart/2005/8/layout/radial6"/>
    <dgm:cxn modelId="{1980818B-A61F-46EE-9AC6-A0B47766A077}" srcId="{F3250E47-5510-4477-9E72-098C877129D3}" destId="{6D4A1E35-44B7-4C29-B300-EB6BB9B31D09}" srcOrd="0" destOrd="0" parTransId="{A95F8FA8-ADE9-4FF6-9909-189B0B2576F7}" sibTransId="{802B0D4F-853A-4F3B-83BC-89C6C9645535}"/>
    <dgm:cxn modelId="{C78536F8-A1C6-48DE-AD59-985D42A35067}" type="presOf" srcId="{6D4A1E35-44B7-4C29-B300-EB6BB9B31D09}" destId="{E0DCB158-43AA-469C-BE29-F8E702209FDC}" srcOrd="0" destOrd="0" presId="urn:microsoft.com/office/officeart/2005/8/layout/radial6"/>
    <dgm:cxn modelId="{B14BAB8B-8423-4F36-A4AB-D9CE7A34F4E8}" srcId="{6D4A1E35-44B7-4C29-B300-EB6BB9B31D09}" destId="{B16E2D62-A88C-4E2D-B3E4-4F2985AE9A0B}" srcOrd="0" destOrd="0" parTransId="{7DA40D56-DFFE-4BB9-BC94-ED4AA497BB50}" sibTransId="{8E232F49-62EB-48C1-AE28-31250ADF8A9E}"/>
    <dgm:cxn modelId="{60E8CE1F-DE9D-430E-93EC-BDB3D3485CFC}" srcId="{6D4A1E35-44B7-4C29-B300-EB6BB9B31D09}" destId="{8B2CFB02-9226-4A1B-A821-0D55745E7C3B}" srcOrd="2" destOrd="0" parTransId="{254DAD8A-191D-4873-BD6A-2DDBE3FB50C4}" sibTransId="{B94E5DAC-8E64-4A1F-B262-3B71B0A00395}"/>
    <dgm:cxn modelId="{452ED663-2346-484B-9260-4847B85B8E45}" type="presOf" srcId="{F3250E47-5510-4477-9E72-098C877129D3}" destId="{3BA25105-D975-4FF2-ADCE-94F63A553332}" srcOrd="0" destOrd="0" presId="urn:microsoft.com/office/officeart/2005/8/layout/radial6"/>
    <dgm:cxn modelId="{9616F009-4EDB-4C9E-8143-8D9A85A35B93}" type="presOf" srcId="{B1C13AAA-1BB7-48DD-A2BC-8F3483790151}" destId="{D57B40C9-B0E7-4D7A-890F-44F79424DFE5}" srcOrd="0" destOrd="0" presId="urn:microsoft.com/office/officeart/2005/8/layout/radial6"/>
    <dgm:cxn modelId="{BBBD2DFC-3C1C-4B0B-8BC8-006A9FE53D83}" type="presOf" srcId="{B16E2D62-A88C-4E2D-B3E4-4F2985AE9A0B}" destId="{64C169CD-DB3B-435F-A068-D499C0ADBE13}" srcOrd="0" destOrd="0" presId="urn:microsoft.com/office/officeart/2005/8/layout/radial6"/>
    <dgm:cxn modelId="{CBBECBD6-F1D5-4D9A-B1BE-79036DC24FF7}" type="presParOf" srcId="{3BA25105-D975-4FF2-ADCE-94F63A553332}" destId="{E0DCB158-43AA-469C-BE29-F8E702209FDC}" srcOrd="0" destOrd="0" presId="urn:microsoft.com/office/officeart/2005/8/layout/radial6"/>
    <dgm:cxn modelId="{EE479F85-9F76-4A89-B8D9-F0A304D37D05}" type="presParOf" srcId="{3BA25105-D975-4FF2-ADCE-94F63A553332}" destId="{64C169CD-DB3B-435F-A068-D499C0ADBE13}" srcOrd="1" destOrd="0" presId="urn:microsoft.com/office/officeart/2005/8/layout/radial6"/>
    <dgm:cxn modelId="{4F1D2506-03FB-4326-8CE4-0F0F3864EE8F}" type="presParOf" srcId="{3BA25105-D975-4FF2-ADCE-94F63A553332}" destId="{782B3259-F143-4174-BF8F-5F847C5AC7EC}" srcOrd="2" destOrd="0" presId="urn:microsoft.com/office/officeart/2005/8/layout/radial6"/>
    <dgm:cxn modelId="{91522A27-7424-4783-B411-E6CC0F1B56A9}" type="presParOf" srcId="{3BA25105-D975-4FF2-ADCE-94F63A553332}" destId="{99C06655-C46E-4FEC-883D-81CF0F68994B}" srcOrd="3" destOrd="0" presId="urn:microsoft.com/office/officeart/2005/8/layout/radial6"/>
    <dgm:cxn modelId="{807D0576-DC54-4C3D-8F79-EE15EE6B6EED}" type="presParOf" srcId="{3BA25105-D975-4FF2-ADCE-94F63A553332}" destId="{7120801F-9D8F-4092-BC9D-5285957C5111}" srcOrd="4" destOrd="0" presId="urn:microsoft.com/office/officeart/2005/8/layout/radial6"/>
    <dgm:cxn modelId="{FBA6DCEE-BD37-4360-81C7-C9089976C0AB}" type="presParOf" srcId="{3BA25105-D975-4FF2-ADCE-94F63A553332}" destId="{353CA058-1F24-4AA5-AE8A-91D15E579E2B}" srcOrd="5" destOrd="0" presId="urn:microsoft.com/office/officeart/2005/8/layout/radial6"/>
    <dgm:cxn modelId="{6FA190F7-4CC0-46C5-860D-1DF646FC7BE2}" type="presParOf" srcId="{3BA25105-D975-4FF2-ADCE-94F63A553332}" destId="{91CE4A43-E8C1-45A0-9C63-4645A2E9BADE}" srcOrd="6" destOrd="0" presId="urn:microsoft.com/office/officeart/2005/8/layout/radial6"/>
    <dgm:cxn modelId="{325276AE-2445-4CF0-884F-5983C5A41EB6}" type="presParOf" srcId="{3BA25105-D975-4FF2-ADCE-94F63A553332}" destId="{EEBB05B0-9053-4787-A004-190D193DF762}" srcOrd="7" destOrd="0" presId="urn:microsoft.com/office/officeart/2005/8/layout/radial6"/>
    <dgm:cxn modelId="{EA674E8B-FACA-469E-A60D-A3733BDF7626}" type="presParOf" srcId="{3BA25105-D975-4FF2-ADCE-94F63A553332}" destId="{06B938EA-C89F-4643-B0E7-DB936369A371}" srcOrd="8" destOrd="0" presId="urn:microsoft.com/office/officeart/2005/8/layout/radial6"/>
    <dgm:cxn modelId="{6F4B49D4-C04C-4277-BD35-942346BD541A}" type="presParOf" srcId="{3BA25105-D975-4FF2-ADCE-94F63A553332}" destId="{AB1C276D-33F6-4DE7-B036-877964B8A10E}" srcOrd="9" destOrd="0" presId="urn:microsoft.com/office/officeart/2005/8/layout/radial6"/>
    <dgm:cxn modelId="{4321A460-E448-4B5D-98E3-707540109FE8}" type="presParOf" srcId="{3BA25105-D975-4FF2-ADCE-94F63A553332}" destId="{971F1E4E-F011-41D2-8165-180D109EA008}" srcOrd="10" destOrd="0" presId="urn:microsoft.com/office/officeart/2005/8/layout/radial6"/>
    <dgm:cxn modelId="{21C908B3-ADBC-46D4-9E0C-F2A2BA0BBB0D}" type="presParOf" srcId="{3BA25105-D975-4FF2-ADCE-94F63A553332}" destId="{AF52570A-5B48-459C-AAC9-30B2625FC599}" srcOrd="11" destOrd="0" presId="urn:microsoft.com/office/officeart/2005/8/layout/radial6"/>
    <dgm:cxn modelId="{BADE222B-A45F-4D29-BCC3-F1E8FB5F3859}" type="presParOf" srcId="{3BA25105-D975-4FF2-ADCE-94F63A553332}" destId="{D57B40C9-B0E7-4D7A-890F-44F79424DFE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B40C9-B0E7-4D7A-890F-44F79424DFE5}">
      <dsp:nvSpPr>
        <dsp:cNvPr id="0" name=""/>
        <dsp:cNvSpPr/>
      </dsp:nvSpPr>
      <dsp:spPr>
        <a:xfrm>
          <a:off x="1485137" y="487892"/>
          <a:ext cx="3545313" cy="3545313"/>
        </a:xfrm>
        <a:prstGeom prst="blockArc">
          <a:avLst>
            <a:gd name="adj1" fmla="val 10643074"/>
            <a:gd name="adj2" fmla="val 16860002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C276D-33F6-4DE7-B036-877964B8A10E}">
      <dsp:nvSpPr>
        <dsp:cNvPr id="0" name=""/>
        <dsp:cNvSpPr/>
      </dsp:nvSpPr>
      <dsp:spPr>
        <a:xfrm>
          <a:off x="1486869" y="551183"/>
          <a:ext cx="3545313" cy="3545313"/>
        </a:xfrm>
        <a:prstGeom prst="blockArc">
          <a:avLst>
            <a:gd name="adj1" fmla="val 4743502"/>
            <a:gd name="adj2" fmla="val 10768784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E4A43-E8C1-45A0-9C63-4645A2E9BADE}">
      <dsp:nvSpPr>
        <dsp:cNvPr id="0" name=""/>
        <dsp:cNvSpPr/>
      </dsp:nvSpPr>
      <dsp:spPr>
        <a:xfrm>
          <a:off x="2489417" y="656220"/>
          <a:ext cx="3545313" cy="3545313"/>
        </a:xfrm>
        <a:prstGeom prst="blockArc">
          <a:avLst>
            <a:gd name="adj1" fmla="val 21319891"/>
            <a:gd name="adj2" fmla="val 6774226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06655-C46E-4FEC-883D-81CF0F68994B}">
      <dsp:nvSpPr>
        <dsp:cNvPr id="0" name=""/>
        <dsp:cNvSpPr/>
      </dsp:nvSpPr>
      <dsp:spPr>
        <a:xfrm>
          <a:off x="2488695" y="383495"/>
          <a:ext cx="3545313" cy="3545313"/>
        </a:xfrm>
        <a:prstGeom prst="blockArc">
          <a:avLst>
            <a:gd name="adj1" fmla="val 14827329"/>
            <a:gd name="adj2" fmla="val 261914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CB158-43AA-469C-BE29-F8E702209FDC}">
      <dsp:nvSpPr>
        <dsp:cNvPr id="0" name=""/>
        <dsp:cNvSpPr/>
      </dsp:nvSpPr>
      <dsp:spPr>
        <a:xfrm>
          <a:off x="2772295" y="1476470"/>
          <a:ext cx="1631782" cy="1631782"/>
        </a:xfrm>
        <a:prstGeom prst="ellipse">
          <a:avLst/>
        </a:prstGeom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ИД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1264" y="1715439"/>
        <a:ext cx="1153844" cy="1153844"/>
      </dsp:txXfrm>
    </dsp:sp>
    <dsp:sp modelId="{64C169CD-DB3B-435F-A068-D499C0ADBE13}">
      <dsp:nvSpPr>
        <dsp:cNvPr id="0" name=""/>
        <dsp:cNvSpPr/>
      </dsp:nvSpPr>
      <dsp:spPr>
        <a:xfrm>
          <a:off x="2520282" y="-288703"/>
          <a:ext cx="2135809" cy="1699059"/>
        </a:xfrm>
        <a:prstGeom prst="ellipse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прослушивание историй , рассматривание иллюстраций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и текста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2833064" y="-39882"/>
        <a:ext cx="1510245" cy="1201417"/>
      </dsp:txXfrm>
    </dsp:sp>
    <dsp:sp modelId="{7120801F-9D8F-4092-BC9D-5285957C5111}">
      <dsp:nvSpPr>
        <dsp:cNvPr id="0" name=""/>
        <dsp:cNvSpPr/>
      </dsp:nvSpPr>
      <dsp:spPr>
        <a:xfrm>
          <a:off x="4630914" y="1499652"/>
          <a:ext cx="2713901" cy="1576587"/>
        </a:xfrm>
        <a:prstGeom prst="ellipse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просмотр видео- , аудиофайлов,  диафильмов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5028356" y="1730538"/>
        <a:ext cx="1919017" cy="1114815"/>
      </dsp:txXfrm>
    </dsp:sp>
    <dsp:sp modelId="{EEBB05B0-9053-4787-A004-190D193DF762}">
      <dsp:nvSpPr>
        <dsp:cNvPr id="0" name=""/>
        <dsp:cNvSpPr/>
      </dsp:nvSpPr>
      <dsp:spPr>
        <a:xfrm>
          <a:off x="2403733" y="3150581"/>
          <a:ext cx="2368908" cy="1746634"/>
        </a:xfrm>
        <a:prstGeom prst="ellipse">
          <a:avLst/>
        </a:prstGeom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интерактивные игры</a:t>
          </a:r>
          <a:endParaRPr lang="ru-RU" sz="1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0652" y="3406370"/>
        <a:ext cx="1675070" cy="1235056"/>
      </dsp:txXfrm>
    </dsp:sp>
    <dsp:sp modelId="{971F1E4E-F011-41D2-8165-180D109EA008}">
      <dsp:nvSpPr>
        <dsp:cNvPr id="0" name=""/>
        <dsp:cNvSpPr/>
      </dsp:nvSpPr>
      <dsp:spPr>
        <a:xfrm>
          <a:off x="339552" y="1602887"/>
          <a:ext cx="2377018" cy="1473351"/>
        </a:xfrm>
        <a:prstGeom prst="ellipse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просмотр презентаций</a:t>
          </a:r>
          <a:r>
            <a:rPr lang="ru-RU" sz="7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; </a:t>
          </a:r>
          <a:endParaRPr lang="ru-RU" sz="700" kern="1200" dirty="0"/>
        </a:p>
      </dsp:txBody>
      <dsp:txXfrm>
        <a:off x="687658" y="1818654"/>
        <a:ext cx="1680806" cy="1041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F59AF-9E1C-44CD-B41E-E6C06A619133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AA2B1-2851-41BD-88CF-3847DA78D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5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AA2B1-2851-41BD-88CF-3847DA78D21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2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AA2B1-2851-41BD-88CF-3847DA78D21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9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935-991C-4F87-ACBC-5A41AA569A9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04E-FB69-42D4-91FC-A30B8CE8DC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935-991C-4F87-ACBC-5A41AA569A9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04E-FB69-42D4-91FC-A30B8CE8D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935-991C-4F87-ACBC-5A41AA569A9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04E-FB69-42D4-91FC-A30B8CE8D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935-991C-4F87-ACBC-5A41AA569A9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04E-FB69-42D4-91FC-A30B8CE8DC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935-991C-4F87-ACBC-5A41AA569A9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04E-FB69-42D4-91FC-A30B8CE8D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935-991C-4F87-ACBC-5A41AA569A9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04E-FB69-42D4-91FC-A30B8CE8DC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935-991C-4F87-ACBC-5A41AA569A9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04E-FB69-42D4-91FC-A30B8CE8DC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935-991C-4F87-ACBC-5A41AA569A9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04E-FB69-42D4-91FC-A30B8CE8D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935-991C-4F87-ACBC-5A41AA569A9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04E-FB69-42D4-91FC-A30B8CE8D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935-991C-4F87-ACBC-5A41AA569A9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04E-FB69-42D4-91FC-A30B8CE8D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935-991C-4F87-ACBC-5A41AA569A9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04E-FB69-42D4-91FC-A30B8CE8DC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4CB935-991C-4F87-ACBC-5A41AA569A9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18004E-FB69-42D4-91FC-A30B8CE8DC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221088"/>
            <a:ext cx="7848872" cy="1512168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Выполнил воспитатель</a:t>
            </a:r>
          </a:p>
          <a:p>
            <a:pPr algn="r"/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ервой квалификационной категории:  </a:t>
            </a:r>
          </a:p>
          <a:p>
            <a:pPr algn="r"/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Кузнецова Ольга Олеговна</a:t>
            </a:r>
          </a:p>
          <a:p>
            <a:pPr algn="r"/>
            <a:endParaRPr lang="ru-RU" sz="2000" b="1" dirty="0">
              <a:solidFill>
                <a:srgbClr val="00B0F0"/>
              </a:solidFill>
            </a:endParaRPr>
          </a:p>
          <a:p>
            <a:pPr algn="r"/>
            <a:endParaRPr lang="ru-RU" sz="20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11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с.Вад</a:t>
            </a:r>
            <a:r>
              <a:rPr lang="ru-RU" sz="11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2020-2021 уч. год</a:t>
            </a:r>
            <a:endParaRPr lang="ru-RU" sz="11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391375" cy="3816424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</a:t>
            </a:r>
            <a:r>
              <a:rPr lang="ru-RU" sz="11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ошкольное </a:t>
            </a:r>
            <a:r>
              <a:rPr lang="ru-RU" sz="11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бразовательное  </a:t>
            </a:r>
            <a:r>
              <a:rPr lang="ru-RU" sz="11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чреждение </a:t>
            </a:r>
            <a:br>
              <a:rPr lang="ru-RU" sz="1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детский сад «Ромашка»  </a:t>
            </a:r>
            <a:r>
              <a:rPr lang="ru-RU" sz="11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Вадского</a:t>
            </a:r>
            <a:r>
              <a:rPr lang="ru-RU" sz="1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униципального </a:t>
            </a:r>
            <a:r>
              <a:rPr lang="ru-RU" sz="11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айона Нижегородской области</a:t>
            </a:r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интерактивной доски в работе с детьми дошкольного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  </a:t>
            </a:r>
            <a:endParaRPr lang="ru-RU" sz="36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708736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Плюсы интерактивной доски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556792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По сравнению с традиционными формами обучения дошкольников, использование ИД на ООД обладает рядом преимуществ:</a:t>
            </a:r>
          </a:p>
          <a:p>
            <a:pPr algn="just">
              <a:buClr>
                <a:srgbClr val="7030A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предъявление информации на экране - несет в себе образный тип информации, понятный дошкольникам;</a:t>
            </a:r>
          </a:p>
          <a:p>
            <a:pPr algn="just">
              <a:buClr>
                <a:srgbClr val="7030A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 движения, звук, мультипликация надолго привлекает внимание ребенка;</a:t>
            </a:r>
          </a:p>
          <a:p>
            <a:pPr algn="just">
              <a:buClr>
                <a:srgbClr val="7030A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проблемные задачи, поощрение ребенка при их правильном решении самим компьютером являются стимулом познавательной активности детей;</a:t>
            </a:r>
          </a:p>
          <a:p>
            <a:pPr marL="285750" indent="-285750" algn="just">
              <a:buClr>
                <a:srgbClr val="7030A0"/>
              </a:buCl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предоставляет возможность индивидуализации обучения;</a:t>
            </a:r>
          </a:p>
          <a:p>
            <a:pPr marL="285750" indent="-285750" algn="just">
              <a:buClr>
                <a:srgbClr val="7030A0"/>
              </a:buCl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в процессе своей деятельности за компьютером, около интерактивной доски дошкольник приобретает уверенность в себе, в том, что он многое может.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517990"/>
            <a:ext cx="5134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Минусы интерактивной доски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196752"/>
            <a:ext cx="65527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7030A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Наличие необходимого дорогостоящего оборудования (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оутбук или компьютер, проектор, интерактивная доска).</a:t>
            </a:r>
          </a:p>
          <a:p>
            <a:pPr algn="just">
              <a:buClr>
                <a:srgbClr val="7030A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Обычно детям дошкольного возраста рекомендуют находиться от 15 до 20 минут, а то и не более 10 минут. </a:t>
            </a:r>
          </a:p>
          <a:p>
            <a:pPr algn="just">
              <a:buClr>
                <a:srgbClr val="7030A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Для поддержания оптимального микроклимата, предупреждения накопления статического электричества и ухудшения химического и ионного состава воздуха необходимо: проветривание группы до и после занятий, влажная уборка до и после занятий. </a:t>
            </a:r>
          </a:p>
          <a:p>
            <a:pPr algn="just">
              <a:buClr>
                <a:srgbClr val="7030A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 своей работе педагог должен обязательно использовать комплексы упражнений для глаз. </a:t>
            </a:r>
          </a:p>
          <a:p>
            <a:pPr>
              <a:buClr>
                <a:srgbClr val="7030A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-Ограниченное количество одновременных касаний полотна доски.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- Предварительная работа педагога по подбору и разработке необходимого материала.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68759"/>
            <a:ext cx="7191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Работа с интерактивной доской позволила по-новому использовать в образовательной деятельности дидактические игры и упражнения, коммуникативные игры, проблемные ситуации, творческие задания. </a:t>
            </a:r>
          </a:p>
          <a:p>
            <a:pPr algn="just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Использование ИД в совместной  и самостоятельной деятельности ребенка является одним из эффективных способов мотивации и индивидуализации обучения, развития творческих способностей и создания благоприятного эмоционального фона.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620688"/>
            <a:ext cx="2214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1\Desktop\IMG_6043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704" y="4005064"/>
            <a:ext cx="3922395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60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846" y="2564904"/>
            <a:ext cx="80784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4708" y="385500"/>
            <a:ext cx="7639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работает интерактивная доска? 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370" y="973358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Интерактивная доска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это сенсорный дисплей, работающий, как часть системы, в которую также входит компьютер и проектор . Компьютер посылает изображение проектору . Проектор передает изображение на интерактивную доску . Интерактивная доска работает одновременно как монитор и устройство ввода данных: управлять компьютером можно, прикасаясь к поверхности доски. Интерактивная доска (далее ИД) является удобным инструментом, как в организации учебного процесса, так и для демонстрации презентаций, организации семинаров, родительских собраний.  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Большая площадь поверхности доски  превращает совместную деятельность с детьми в динамичную и увлекательную игру.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1\AppData\Local\Microsoft\Windows\INetCache\Content.Word\IMG_20210209_0850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71" y="4005064"/>
            <a:ext cx="2055096" cy="2413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\AppData\Local\Microsoft\Windows\INetCache\IE\QZVN8Q3I\IMG_20210209_091827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08" y="4030959"/>
            <a:ext cx="2023116" cy="2372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1\AppData\Local\Microsoft\Windows\INetCache\IE\QZVN8Q3I\IMG_20210209_081512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30959"/>
            <a:ext cx="2030730" cy="238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45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80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навыки необходимы для применения интерактивной доски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916832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Начальные знания устройства компьютера</a:t>
            </a: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Работа в программах: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Практика работы в Интернете (для поиска изображений, готовых</a:t>
            </a: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презентаций и обучающих программ).</a:t>
            </a:r>
          </a:p>
          <a:p>
            <a:endParaRPr lang="ru-RU" dirty="0"/>
          </a:p>
        </p:txBody>
      </p:sp>
      <p:pic>
        <p:nvPicPr>
          <p:cNvPr id="4" name="Рисунок 3" descr="C:\Users\sr\Desktop\IMG_20190212_135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4176464" cy="2355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65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85500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применения 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интерактивной доски 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27550062"/>
              </p:ext>
            </p:extLst>
          </p:nvPr>
        </p:nvGraphicFramePr>
        <p:xfrm>
          <a:off x="1043608" y="1628800"/>
          <a:ext cx="73448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:\Users\Administrator\Downloads\IMG_20191101_09293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9606"/>
            <a:ext cx="2317547" cy="172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istrator\Downloads\IMG_20200303_10414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24744"/>
            <a:ext cx="2172891" cy="1713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istrator\Downloads\IMG_20191101_10062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7" y="4581128"/>
            <a:ext cx="160782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91015_09372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4725144"/>
            <a:ext cx="1596827" cy="197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55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844" y="260648"/>
            <a:ext cx="8790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Интерактивная доска, как средство развития связной речи детей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066" y="1199800"/>
            <a:ext cx="60571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Интерактивная доска,  на ООД по развитию речи, выступает активным помощником для педагога, она позволяет наполнить занятие яркими моментами и легче усваивать воспитанникам полученные знания: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апример, для составления рассказа по картине, педагог выводит на экран сюжетную картинку.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3064" y="3061272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Сюжетные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картинки помогают в формирование связной речи. 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К этим картинкам можно прикрепить вкладки со звуком (звуки природы, детские песни и т. д., а так же видеоролики (например: мультфильмы, как падает снег, листопад) и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IMG_20200303_104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15" y="4800272"/>
            <a:ext cx="2505571" cy="187917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 descr="C:\Users\Administrator\Desktop\rFoqyzd1Dj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8085"/>
            <a:ext cx="2651168" cy="17677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7" name="Picture 3" descr="C:\Users\Administrator\Desktop\Gfwi6G0KOq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4" y="4800272"/>
            <a:ext cx="2673345" cy="189021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 descr="C:\Users\Administrator\Desktop\URSp8fJNM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536" y="4800272"/>
            <a:ext cx="2521877" cy="189021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757016"/>
            <a:ext cx="1728192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9748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2"/>
            <a:ext cx="621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Лексико-грамматический строй речи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5004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развития лексико-грамматического строя речи применяются различные дидактические игры. 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Работа по звуковой культуре речи, становится более эффективной, когда ребенок является активным участником процесса, это ему позволяет лучше запоминать новый материал.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dministrator\AppData\Local\Microsoft\Windows\INetCache\Content.Word\IMG_20210208_1613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93" y="1073677"/>
            <a:ext cx="2088232" cy="235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istrator\AppData\Local\Microsoft\Windows\INetCache\Content.Word\IMG_20210208_1603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12392"/>
            <a:ext cx="2011680" cy="268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565904"/>
            <a:ext cx="3373638" cy="449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Administrator\AppData\Local\Microsoft\Windows\INetCache\Content.Word\IMG_20210208_1603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23840"/>
            <a:ext cx="1800200" cy="268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Administrator\AppData\Local\Microsoft\Windows\INetCache\Content.Word\IMG_20210208_16051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1728192" cy="260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Administrator\AppData\Local\Microsoft\Windows\INetCache\Content.Word\IMG_20210208_16044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08" y="3535292"/>
            <a:ext cx="1674495" cy="268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23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76672"/>
            <a:ext cx="4631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24744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Индивидуальная работа с ИД развивает у ребенка произвольное внимание, пространственное воображение, мелкую моторику пальцев рук, координацию движений.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Рисовать можно как маркерами, так и инструментами которые прилагаются к интерактивной доске  (чем удобнее ребенку)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istrator\AppData\Local\Microsoft\Windows\INetCache\Content.Word\IMG_20210208_1551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3284984"/>
            <a:ext cx="187220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istrator\AppData\Local\Microsoft\Windows\INetCache\Content.Word\IMG_20210208_1552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6" y="3284984"/>
            <a:ext cx="188456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istrator\AppData\Local\Microsoft\Windows\INetCache\Content.Word\IMG_20210208_1555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1826138" cy="27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1\AppData\Local\Microsoft\Windows\INetCache\IE\1K3796G0\IMG_20210209_094315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422" y="3284984"/>
            <a:ext cx="171507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0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ИД на ООД по Формированию элементарных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математических представлений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1\AppData\Local\Microsoft\Windows\INetCache\Content.Word\IMG_20210209_0729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4" y="4056321"/>
            <a:ext cx="198022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1\AppData\Local\Microsoft\Windows\INetCache\Content.Word\IMG_20210209_0740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9" y="4005065"/>
            <a:ext cx="1983384" cy="200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1\AppData\Local\Microsoft\Windows\INetCache\Content.Word\IMG_20210209_0727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16" y="4005064"/>
            <a:ext cx="1819672" cy="200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1\AppData\Local\Microsoft\Windows\INetCache\Content.Word\IMG_20210209_07451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56321"/>
            <a:ext cx="1944216" cy="1950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9" y="1582341"/>
            <a:ext cx="77794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Ни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кого не секрет, что математика сложный предмет, который требует плодотворного труда. А как понять предмет, если он кажется ребёнку скучным и однообразным? В этот момент на помощь приходит интерактивная доска. Она делает образовательный процесс более интересным, разнообразным и красочным для восприятия ребёнка.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применяются не только картинки, но и звуковое сопровождение и даже видеоматериалы. 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620688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Физкультминутки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4872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Проведение физкультминуток и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становится более интересным, так как сопровождается музыкальными и видео файлами. Проговаривание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выполняется по звуковому образцу.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8512"/>
            <a:ext cx="2475182" cy="185638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2" descr="C:\Users\Administrator\Desktop\loghopiedichieskoie-zaniatiie-zvuki-s-s-z-z-bukvy-s-z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2" y="4556310"/>
            <a:ext cx="2539091" cy="1904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580965" cy="1719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49" y="4797152"/>
            <a:ext cx="2627200" cy="1752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1\AppData\Local\Microsoft\Windows\INetCache\Content.Word\IMG_20210209_0809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2564904"/>
            <a:ext cx="2592288" cy="357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68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317</TotalTime>
  <Words>284</Words>
  <Application>Microsoft Office PowerPoint</Application>
  <PresentationFormat>Экран (4:3)</PresentationFormat>
  <Paragraphs>64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Муниципальное автономное дошкольное образовательное  учреждение  детский сад «Ромашка»  Вадского муниципального района Нижегородской области      Использование интерактивной доски в работе с детьми дошкольного возраста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1</cp:lastModifiedBy>
  <cp:revision>47</cp:revision>
  <dcterms:created xsi:type="dcterms:W3CDTF">2021-02-06T10:29:26Z</dcterms:created>
  <dcterms:modified xsi:type="dcterms:W3CDTF">2021-02-09T08:36:03Z</dcterms:modified>
</cp:coreProperties>
</file>